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2" r:id="rId11"/>
  </p:sldIdLst>
  <p:sldSz cx="20104100" cy="11309350"/>
  <p:notesSz cx="20104100" cy="11309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é Raap" initials="RR" lastIdx="10" clrIdx="0">
    <p:extLst>
      <p:ext uri="{19B8F6BF-5375-455C-9EA6-DF929625EA0E}">
        <p15:presenceInfo xmlns:p15="http://schemas.microsoft.com/office/powerpoint/2012/main" userId="147a3af7182b4e45" providerId="Windows Live"/>
      </p:ext>
    </p:extLst>
  </p:cmAuthor>
  <p:cmAuthor id="2" name="Venhoven, Arthur" initials="VA" lastIdx="4" clrIdx="1">
    <p:extLst>
      <p:ext uri="{19B8F6BF-5375-455C-9EA6-DF929625EA0E}">
        <p15:presenceInfo xmlns:p15="http://schemas.microsoft.com/office/powerpoint/2012/main" userId="S-1-5-21-2016003833-2107679736-3575074108-26717" providerId="AD"/>
      </p:ext>
    </p:extLst>
  </p:cmAuthor>
  <p:cmAuthor id="3" name="Henk Botter" initials="HB" lastIdx="6" clrIdx="2">
    <p:extLst>
      <p:ext uri="{19B8F6BF-5375-455C-9EA6-DF929625EA0E}">
        <p15:presenceInfo xmlns:p15="http://schemas.microsoft.com/office/powerpoint/2012/main" userId="6a70f358fb4946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/>
          <p:cNvSpPr txBox="1">
            <a:spLocks noGrp="1"/>
          </p:cNvSpPr>
          <p:nvPr>
            <p:ph type="dt" idx="1"/>
          </p:nvPr>
        </p:nvSpPr>
        <p:spPr>
          <a:xfrm>
            <a:off x="11387142" y="0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C3F753B-3402-4F0E-82D8-43F7130298B8}" type="datetime1">
              <a:rPr lang="nl-NL"/>
              <a:pPr lvl="0"/>
              <a:t>21-10-2021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6" y="1414467"/>
            <a:ext cx="6784976" cy="381634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/>
          <p:cNvSpPr txBox="1">
            <a:spLocks noGrp="1"/>
          </p:cNvSpPr>
          <p:nvPr>
            <p:ph type="body" sz="quarter" idx="3"/>
          </p:nvPr>
        </p:nvSpPr>
        <p:spPr>
          <a:xfrm>
            <a:off x="2009778" y="5441951"/>
            <a:ext cx="16084552" cy="44545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 txBox="1">
            <a:spLocks noGrp="1"/>
          </p:cNvSpPr>
          <p:nvPr>
            <p:ph type="ftr" sz="quarter" idx="4"/>
          </p:nvPr>
        </p:nvSpPr>
        <p:spPr>
          <a:xfrm>
            <a:off x="0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/>
          <p:cNvSpPr txBox="1">
            <a:spLocks noGrp="1"/>
          </p:cNvSpPr>
          <p:nvPr>
            <p:ph type="sldNum" sz="quarter" idx="5"/>
          </p:nvPr>
        </p:nvSpPr>
        <p:spPr>
          <a:xfrm>
            <a:off x="11387142" y="10742608"/>
            <a:ext cx="8712202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726B401-495C-47B3-93F2-1EDD807B87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200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titel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"/>
          <p:cNvSpPr/>
          <p:nvPr/>
        </p:nvSpPr>
        <p:spPr>
          <a:xfrm>
            <a:off x="1242002" y="0"/>
            <a:ext cx="8816480" cy="8817924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0" anchor="b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637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rPr>
              <a:t>          </a:t>
            </a: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2513191"/>
            <a:ext cx="8811249" cy="5038590"/>
          </a:xfrm>
        </p:spPr>
        <p:txBody>
          <a:bodyPr lIns="381003" tIns="287999" rIns="381003" bIns="0"/>
          <a:lstStyle>
            <a:lvl1pPr>
              <a:lnSpc>
                <a:spcPts val="7035"/>
              </a:lnSpc>
              <a:defRPr sz="6599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4" name="Tijdelijke aanduiding voor datum 2"/>
          <p:cNvSpPr txBox="1">
            <a:spLocks noGrp="1"/>
          </p:cNvSpPr>
          <p:nvPr>
            <p:ph type="dt" sz="quarter" idx="7"/>
          </p:nvPr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177" b="0" i="0" u="none" strike="noStrike" kern="1200" cap="none" spc="0" baseline="0">
                <a:solidFill>
                  <a:srgbClr val="8B4FA8"/>
                </a:solidFill>
                <a:uFillTx/>
                <a:latin typeface="Arial"/>
                <a:ea typeface="Arial"/>
                <a:cs typeface="Arial"/>
              </a:defRPr>
            </a:lvl1pPr>
          </a:lstStyle>
          <a:p>
            <a:pPr lvl="0"/>
            <a:fld id="{1B013E8D-29C8-44B4-A676-1F8C0CECE1A9}" type="datetime3">
              <a:rPr lang="nl-NL"/>
              <a:pPr lvl="0"/>
              <a:t>21/10/21</a:t>
            </a:fld>
            <a:endParaRPr lang="mr-IN"/>
          </a:p>
        </p:txBody>
      </p:sp>
      <p:pic>
        <p:nvPicPr>
          <p:cNvPr id="5" name="Afbeelding 5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610" y="0"/>
            <a:ext cx="8000003" cy="22857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9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485" y="8823740"/>
            <a:ext cx="11307141" cy="25128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1291715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4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8506964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1246702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56456"/>
            <a:ext cx="8508629" cy="409630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331919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6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0093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1372" y="1246702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7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0668" y="5960415"/>
            <a:ext cx="5453435" cy="4092342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1219785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11311786" cy="20778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26374"/>
            <a:ext cx="17602958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50922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92420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1 content en 2x figu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0340949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4986799"/>
            <a:ext cx="8508629" cy="5065958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602074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3x afbeelding met content en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26823" y="2513191"/>
            <a:ext cx="11358027" cy="18601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3404052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5006586"/>
            <a:ext cx="5453435" cy="5046171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5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7325331" y="5005032"/>
            <a:ext cx="5453435" cy="5047725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  <p:sp>
        <p:nvSpPr>
          <p:cNvPr id="6" name="Holder 2"/>
          <p:cNvSpPr txBox="1">
            <a:spLocks noGrp="1"/>
          </p:cNvSpPr>
          <p:nvPr>
            <p:ph type="title"/>
          </p:nvPr>
        </p:nvSpPr>
        <p:spPr>
          <a:xfrm>
            <a:off x="1226823" y="1266489"/>
            <a:ext cx="17610877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979610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 eindslide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246610" y="1246702"/>
            <a:ext cx="8805434" cy="8806056"/>
          </a:xfrm>
          <a:solidFill>
            <a:srgbClr val="FFFFFF"/>
          </a:solidFill>
        </p:spPr>
        <p:txBody>
          <a:bodyPr lIns="381003" tIns="381003" rIns="381003" bIns="381003" anchor="ctr" anchorCtr="1"/>
          <a:lstStyle>
            <a:lvl1pPr marL="0" indent="0" algn="ctr" defTabSz="1005199">
              <a:buNone/>
              <a:defRPr sz="6599">
                <a:solidFill>
                  <a:srgbClr val="E30613"/>
                </a:solidFill>
              </a:defRPr>
            </a:lvl1pPr>
          </a:lstStyle>
          <a:p>
            <a:pPr lvl="0"/>
            <a:r>
              <a:rPr lang="nl-NL"/>
              <a:t>Klik hier om een afsluittekst te plaatsen</a:t>
            </a:r>
          </a:p>
        </p:txBody>
      </p:sp>
      <p:pic>
        <p:nvPicPr>
          <p:cNvPr id="3" name="Afbeelding 2" title="Eind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216" y="10057988"/>
            <a:ext cx="10067882" cy="125857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855412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index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412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nl-NL" sz="4700" b="0" i="0" u="none" strike="noStrike" kern="0" cap="none" spc="0" baseline="0">
                <a:solidFill>
                  <a:srgbClr val="8B4FA8"/>
                </a:solidFill>
                <a:uFillTx/>
                <a:latin typeface="Arial"/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sz="quarter" idx="4294967295"/>
          </p:nvPr>
        </p:nvSpPr>
        <p:spPr>
          <a:xfrm>
            <a:off x="1246610" y="2513191"/>
            <a:ext cx="17602958" cy="75197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47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defRPr>
            </a:lvl1pPr>
            <a:lvl2pPr marL="720666" marR="0" lvl="1" indent="-7063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rabicPeriod"/>
              <a:tabLst/>
              <a:defRPr lang="nl-NL" sz="47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defRPr>
            </a:lvl2pPr>
            <a:lvl3pPr marL="1473089" marR="0" lvl="2" indent="-72066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alphaLcPeriod"/>
              <a:tabLst/>
              <a:defRPr lang="nl-NL" sz="47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defRPr>
            </a:lvl3pPr>
            <a:lvl4pPr marL="2147724" marR="0" lvl="3" indent="-62701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AutoNum type="romanLcPeriod"/>
              <a:tabLst/>
              <a:defRPr lang="nl-NL" sz="47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defRPr>
            </a:lvl4pPr>
            <a:lvl5pPr marL="2852516" marR="0" lvl="4" indent="-69050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.AppleSystemUIFont"/>
              <a:buChar char="‑"/>
              <a:tabLst/>
              <a:defRPr lang="nl-NL" sz="47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404135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chutblad kader links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8"/>
          <p:cNvSpPr/>
          <p:nvPr/>
        </p:nvSpPr>
        <p:spPr>
          <a:xfrm>
            <a:off x="1245595" y="1245595"/>
            <a:ext cx="5032802" cy="5032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el 38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5032839" cy="5033205"/>
          </a:xfrm>
        </p:spPr>
        <p:txBody>
          <a:bodyPr lIns="381003" tIns="1367997" rIns="381003" bIns="381003"/>
          <a:lstStyle>
            <a:lvl1pPr>
              <a:defRPr sz="5277">
                <a:ea typeface="Arial"/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4" name="Rechthoek 123"/>
          <p:cNvSpPr/>
          <p:nvPr/>
        </p:nvSpPr>
        <p:spPr>
          <a:xfrm>
            <a:off x="1240246" y="10060146"/>
            <a:ext cx="5011195" cy="124919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Afbeelding 4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23" y="1266489"/>
            <a:ext cx="5051575" cy="14358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Afbeelding 10" title="Schutbla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9706" y="1006165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4891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1 kolom met titel (1 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9119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(meerdere rege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3759884"/>
            <a:ext cx="11318452" cy="585750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186015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wat langere titel te maken die over meerdere </a:t>
            </a:r>
            <a:br>
              <a:rPr lang="nl-NL"/>
            </a:br>
            <a:r>
              <a:rPr lang="nl-NL"/>
              <a:t>regels valt.</a:t>
            </a:r>
          </a:p>
        </p:txBody>
      </p:sp>
    </p:spTree>
    <p:extLst>
      <p:ext uri="{BB962C8B-B14F-4D97-AF65-F5344CB8AC3E}">
        <p14:creationId xmlns:p14="http://schemas.microsoft.com/office/powerpoint/2010/main" val="101660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titel en kleur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hier om een titel te maken (1 regel)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4517"/>
            <a:ext cx="8825221" cy="3126644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 indent="-485738">
              <a:defRPr/>
            </a:lvl3pPr>
            <a:lvl4pPr marL="1614364" indent="-501612">
              <a:defRPr/>
            </a:lvl4pPr>
            <a:lvl5pPr marL="2225503" indent="-579391">
              <a:buFont typeface=".AppleSystemUIFont"/>
              <a:buChar char="‑"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6242736"/>
            <a:ext cx="3797439" cy="3799469"/>
          </a:xfrm>
          <a:solidFill>
            <a:srgbClr val="E30613"/>
          </a:solidFill>
        </p:spPr>
        <p:txBody>
          <a:bodyPr lIns="381003" tIns="381003" rIns="381003" bIns="381003"/>
          <a:lstStyle>
            <a:lvl1pPr marL="0" indent="0">
              <a:buNone/>
              <a:defRPr sz="3298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  <p:sp>
        <p:nvSpPr>
          <p:cNvPr id="5" name="Tijdelijke aanduiding voor tekst 4"/>
          <p:cNvSpPr txBox="1">
            <a:spLocks noGrp="1"/>
          </p:cNvSpPr>
          <p:nvPr>
            <p:ph type="body" idx="4294967295"/>
          </p:nvPr>
        </p:nvSpPr>
        <p:spPr>
          <a:xfrm>
            <a:off x="11318589" y="2514517"/>
            <a:ext cx="7527167" cy="7527697"/>
          </a:xfrm>
          <a:solidFill>
            <a:srgbClr val="8B4FA8"/>
          </a:solidFill>
        </p:spPr>
        <p:txBody>
          <a:bodyPr lIns="381003" tIns="381003" rIns="381003" bIns="381003">
            <a:noAutofit/>
          </a:bodyPr>
          <a:lstStyle>
            <a:lvl1pPr marL="0" indent="0">
              <a:buNone/>
              <a:defRPr sz="4705"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Hier kan kadertekst komen</a:t>
            </a:r>
          </a:p>
        </p:txBody>
      </p:sp>
    </p:spTree>
    <p:extLst>
      <p:ext uri="{BB962C8B-B14F-4D97-AF65-F5344CB8AC3E}">
        <p14:creationId xmlns:p14="http://schemas.microsoft.com/office/powerpoint/2010/main" val="267627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 met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8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25221" cy="7527697"/>
          </a:xfrm>
        </p:spPr>
        <p:txBody>
          <a:bodyPr rIns="107999"/>
          <a:lstStyle>
            <a:lvl1pPr marL="457163" indent="-457163">
              <a:defRPr/>
            </a:lvl1pPr>
            <a:lvl2pPr marL="2514600" lvl="2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2pPr>
            <a:lvl3pPr marL="2514600" lvl="3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3pPr>
            <a:lvl4pPr marL="2514600" lvl="4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4pPr>
            <a:lvl5pPr marL="2514600" lvl="5" indent="-228600" algn="l">
              <a:lnSpc>
                <a:spcPct val="90000"/>
              </a:lnSpc>
              <a:spcBef>
                <a:spcPts val="500"/>
              </a:spcBef>
              <a:buFont typeface="Arial" pitchFamily="34"/>
              <a:defRPr sz="1800" kern="1200">
                <a:latin typeface="Calibri"/>
              </a:defRPr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2"/>
            <a:r>
              <a:rPr lang="nl-NL"/>
              <a:t>Tweede niveau</a:t>
            </a:r>
          </a:p>
          <a:p>
            <a:pPr lvl="3"/>
            <a:r>
              <a:rPr lang="nl-NL"/>
              <a:t>Derde niveau</a:t>
            </a:r>
          </a:p>
          <a:p>
            <a:pPr lvl="4"/>
            <a:r>
              <a:rPr lang="nl-NL"/>
              <a:t>Vierde niveau</a:t>
            </a:r>
          </a:p>
          <a:p>
            <a:pPr lvl="5"/>
            <a:r>
              <a:rPr lang="nl-NL"/>
              <a:t>Vijfde niveau</a:t>
            </a:r>
          </a:p>
        </p:txBody>
      </p:sp>
      <p:sp>
        <p:nvSpPr>
          <p:cNvPr id="4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1326361" y="2564635"/>
            <a:ext cx="7527167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</a:t>
            </a:r>
            <a:br>
              <a:rPr lang="nl-NL"/>
            </a:br>
            <a:r>
              <a:rPr lang="nl-NL"/>
              <a:t>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7640875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figuur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 txBox="1">
            <a:spLocks noGrp="1"/>
          </p:cNvSpPr>
          <p:nvPr>
            <p:ph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 sz="3298">
                <a:solidFill>
                  <a:srgbClr val="7F7F7F"/>
                </a:solidFill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nl-NL"/>
              <a:t>Klik hier voor het plaatsen van een figuur, afbeelding, tabel, etc…</a:t>
            </a:r>
          </a:p>
        </p:txBody>
      </p:sp>
    </p:spTree>
    <p:extLst>
      <p:ext uri="{BB962C8B-B14F-4D97-AF65-F5344CB8AC3E}">
        <p14:creationId xmlns:p14="http://schemas.microsoft.com/office/powerpoint/2010/main" val="284879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 met titel (1reg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 lIns="0" tIns="0" rIns="0" bIns="0"/>
          <a:lstStyle>
            <a:lvl1pPr>
              <a:defRPr sz="4700">
                <a:cs typeface="Arial"/>
              </a:defRPr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2525060"/>
            <a:ext cx="17602958" cy="7527697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7237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1x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2"/>
          <p:cNvSpPr txBox="1">
            <a:spLocks noGrp="1"/>
          </p:cNvSpPr>
          <p:nvPr>
            <p:ph type="pic" idx="4294967295"/>
          </p:nvPr>
        </p:nvSpPr>
        <p:spPr>
          <a:xfrm>
            <a:off x="1246610" y="1246702"/>
            <a:ext cx="17602958" cy="8806056"/>
          </a:xfrm>
          <a:blipFill>
            <a:blip r:embed="rId2"/>
            <a:tile/>
          </a:blipFill>
        </p:spPr>
        <p:txBody>
          <a:bodyPr anchor="ctr" anchorCtr="1"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nl-NL"/>
              <a:t>Klik hier voor het plaatsen van een afbeelding</a:t>
            </a:r>
          </a:p>
        </p:txBody>
      </p:sp>
    </p:spTree>
    <p:extLst>
      <p:ext uri="{BB962C8B-B14F-4D97-AF65-F5344CB8AC3E}">
        <p14:creationId xmlns:p14="http://schemas.microsoft.com/office/powerpoint/2010/main" val="419393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 txBox="1">
            <a:spLocks noGrp="1"/>
          </p:cNvSpPr>
          <p:nvPr>
            <p:ph type="body" idx="1"/>
          </p:nvPr>
        </p:nvSpPr>
        <p:spPr>
          <a:xfrm>
            <a:off x="1246610" y="2513191"/>
            <a:ext cx="11358027" cy="75276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Tijdelijke aanduiding voor titel 2"/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595049" cy="8311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pic>
        <p:nvPicPr>
          <p:cNvPr id="4" name="Afbeelding 6" title="Logo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Afbeelding 10" title="Bedrijfstak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46610" y="10056415"/>
            <a:ext cx="5011734" cy="124768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marL="0" marR="0" lvl="0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l-NL" sz="4705" b="0" i="0" u="none" strike="noStrike" kern="0" cap="none" spc="0" baseline="0">
          <a:solidFill>
            <a:srgbClr val="8B4FA8"/>
          </a:solidFill>
          <a:uFillTx/>
          <a:latin typeface="Arial"/>
        </a:defRPr>
      </a:lvl1pPr>
    </p:titleStyle>
    <p:bodyStyle>
      <a:lvl1pPr marL="502599" marR="0" lvl="0" indent="-502599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 pitchFamily="34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1pPr>
      <a:lvl2pPr marL="453990" marR="0" lvl="1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2pPr>
      <a:lvl3pPr marL="1033381" marR="0" lvl="2" indent="-438116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3pPr>
      <a:lvl4pPr marL="1520711" marR="0" lvl="3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4pPr>
      <a:lvl5pPr marL="2006449" marR="0" lvl="4" indent="-439707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8B4FA8"/>
        </a:buClr>
        <a:buSzPct val="100000"/>
        <a:buFont typeface="Arial"/>
        <a:buChar char="•"/>
        <a:tabLst/>
        <a:defRPr lang="nl-NL" sz="3300" b="0" i="0" u="none" strike="noStrike" kern="0" cap="none" spc="0" baseline="0">
          <a:solidFill>
            <a:srgbClr val="000000"/>
          </a:solidFill>
          <a:uFillTx/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5"/>
          <p:cNvSpPr/>
          <p:nvPr/>
        </p:nvSpPr>
        <p:spPr>
          <a:xfrm>
            <a:off x="1246610" y="10057403"/>
            <a:ext cx="5011734" cy="12467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637" b="0" i="0" u="none" strike="noStrike" kern="1200" cap="none" spc="0" baseline="-2500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" name="Afbeelding 4" title="Logo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5063" y="0"/>
            <a:ext cx="7538094" cy="125644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Afbeelding 8" title="Bedrijfsta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6610" y="10056415"/>
            <a:ext cx="4986799" cy="1246702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Havo </a:t>
            </a:r>
            <a:br>
              <a:rPr lang="nl-NL" dirty="0"/>
            </a:br>
            <a:r>
              <a:rPr lang="nl-NL" dirty="0"/>
              <a:t>Paragraaf 2.1</a:t>
            </a:r>
            <a:br>
              <a:rPr lang="nl-NL" dirty="0"/>
            </a:br>
            <a:br>
              <a:rPr lang="nl-NL" dirty="0"/>
            </a:br>
            <a:r>
              <a:rPr lang="nl-NL" dirty="0"/>
              <a:t>Wetenschap en politiek in de Griekse stadstaat</a:t>
            </a:r>
          </a:p>
        </p:txBody>
      </p:sp>
      <p:sp>
        <p:nvSpPr>
          <p:cNvPr id="3" name="Tijdelijke aanduiding voor datum 2"/>
          <p:cNvSpPr txBox="1"/>
          <p:nvPr/>
        </p:nvSpPr>
        <p:spPr>
          <a:xfrm>
            <a:off x="1246610" y="7576873"/>
            <a:ext cx="8817312" cy="12467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359999" tIns="0" rIns="0" bIns="251999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mr-IN" sz="4177" b="0" i="0" u="none" strike="noStrike" kern="1200" cap="none" spc="0" baseline="0">
              <a:solidFill>
                <a:srgbClr val="8B4FA8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In deze presentatie leer je: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sz="quarter" idx="4294967295"/>
          </p:nvPr>
        </p:nvSpPr>
        <p:spPr>
          <a:xfrm>
            <a:off x="1246610" y="2513191"/>
            <a:ext cx="13528163" cy="470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361946" lvl="0" indent="-361946">
              <a:buClr>
                <a:srgbClr val="7030A0"/>
              </a:buClr>
              <a:buSzPct val="100000"/>
              <a:buFont typeface="Arial" pitchFamily="34"/>
            </a:pPr>
            <a:r>
              <a:rPr lang="nl-NL" sz="33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hoe de klassieke cultuur van de Griekse stadstaten tot ontwikkeling kwam</a:t>
            </a:r>
            <a:br>
              <a:rPr lang="nl-NL" sz="3300" dirty="0">
                <a:solidFill>
                  <a:srgbClr val="000000"/>
                </a:solidFill>
                <a:latin typeface="Arial" pitchFamily="34"/>
                <a:cs typeface="Arial" pitchFamily="34"/>
              </a:rPr>
            </a:br>
            <a:endParaRPr lang="nl-NL" sz="33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361946" lvl="0" indent="-361946">
              <a:buClr>
                <a:srgbClr val="7030A0"/>
              </a:buClr>
              <a:buSzPct val="100000"/>
              <a:buFont typeface="Arial" pitchFamily="34"/>
            </a:pPr>
            <a:r>
              <a:rPr lang="nl-NL" sz="33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hoe Grieken dachten over burgerschap en politiek</a:t>
            </a:r>
            <a:br>
              <a:rPr lang="nl-NL" sz="3300" dirty="0">
                <a:solidFill>
                  <a:srgbClr val="000000"/>
                </a:solidFill>
                <a:latin typeface="Arial" pitchFamily="34"/>
                <a:cs typeface="Arial" pitchFamily="34"/>
              </a:rPr>
            </a:br>
            <a:endParaRPr lang="nl-NL" sz="33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361946" lvl="0" indent="-361946">
              <a:buClr>
                <a:srgbClr val="7030A0"/>
              </a:buClr>
              <a:buSzPct val="100000"/>
              <a:buFont typeface="Arial" pitchFamily="34"/>
            </a:pPr>
            <a:r>
              <a:rPr lang="nl-NL" sz="33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hoe het Griekse wetenschappelijk denken ontstond</a:t>
            </a:r>
          </a:p>
        </p:txBody>
      </p:sp>
      <p:sp>
        <p:nvSpPr>
          <p:cNvPr id="4" name="Tijdelijke aanduiding voor tekst 3"/>
          <p:cNvSpPr txBox="1"/>
          <p:nvPr/>
        </p:nvSpPr>
        <p:spPr>
          <a:xfrm>
            <a:off x="1246610" y="7459574"/>
            <a:ext cx="17602958" cy="2582622"/>
          </a:xfrm>
          <a:prstGeom prst="rect">
            <a:avLst/>
          </a:prstGeom>
          <a:solidFill>
            <a:srgbClr val="FF0000"/>
          </a:solidFill>
          <a:ln cap="flat"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45720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Kenmerkend aspecten: </a:t>
            </a:r>
          </a:p>
          <a:p>
            <a:pPr marL="914400" marR="0" lvl="0" indent="-45720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ontwikkeling van wetenschappelijk denken en het denken over burgerschap en politiek </a:t>
            </a:r>
            <a:b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</a:b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in de Griekse stadstaat</a:t>
            </a:r>
          </a:p>
          <a:p>
            <a:pPr marL="914400" marR="0" lvl="0" indent="-45720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0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de vormentaal van de Grieks-Romeinse cultuur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De cultuur van de Griekse stadstaten 1/3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9016742" cy="7527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dirty="0"/>
              <a:t>Met de uitvinding van het schrift begon de </a:t>
            </a:r>
            <a:r>
              <a:rPr lang="nl-NL" dirty="0">
                <a:solidFill>
                  <a:srgbClr val="FF0000"/>
                </a:solidFill>
              </a:rPr>
              <a:t>oudheid</a:t>
            </a:r>
            <a:r>
              <a:rPr lang="nl-NL" dirty="0"/>
              <a:t> of de </a:t>
            </a:r>
            <a:r>
              <a:rPr lang="nl-NL" dirty="0">
                <a:solidFill>
                  <a:srgbClr val="FF0000"/>
                </a:solidFill>
              </a:rPr>
              <a:t>tijd van Grieken en Romeinen</a:t>
            </a:r>
            <a:r>
              <a:rPr lang="nl-NL" dirty="0"/>
              <a:t>: tweede tijdvak (3000 v.C.-500 n.C.).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Grieken</a:t>
            </a:r>
          </a:p>
          <a:p>
            <a:r>
              <a:rPr lang="nl-NL" dirty="0"/>
              <a:t>leefden in een landbouwstedelijke samenleving met onafhankelijke stadstaten</a:t>
            </a:r>
          </a:p>
          <a:p>
            <a:r>
              <a:rPr lang="nl-NL" dirty="0"/>
              <a:t>hadden een bloeiende economie, daardoor snelle bevolkingsgroei</a:t>
            </a:r>
          </a:p>
          <a:p>
            <a:r>
              <a:rPr lang="nl-NL" dirty="0"/>
              <a:t>vertrokken per schip en stichtten langs Middellandse Zeekust </a:t>
            </a:r>
            <a:r>
              <a:rPr lang="nl-NL" dirty="0">
                <a:solidFill>
                  <a:srgbClr val="FF0000"/>
                </a:solidFill>
              </a:rPr>
              <a:t>koloniën</a:t>
            </a:r>
            <a:r>
              <a:rPr lang="nl-NL" dirty="0">
                <a:solidFill>
                  <a:schemeClr val="tx1"/>
                </a:solidFill>
              </a:rPr>
              <a:t>. Door deze </a:t>
            </a:r>
            <a:r>
              <a:rPr lang="nl-NL" dirty="0">
                <a:solidFill>
                  <a:srgbClr val="FF0000"/>
                </a:solidFill>
              </a:rPr>
              <a:t>kolonisatie</a:t>
            </a:r>
            <a:r>
              <a:rPr lang="nl-NL" dirty="0">
                <a:solidFill>
                  <a:schemeClr val="tx1"/>
                </a:solidFill>
              </a:rPr>
              <a:t> groeit de handel en welvaart.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8F5E5B-E4D8-4F91-850D-F889585A6A62}"/>
              </a:ext>
            </a:extLst>
          </p:cNvPr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1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kolonie: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plaats waar een groep mensen zich vestigt</a:t>
            </a: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kolonisatie: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koloniën stichten</a:t>
            </a: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09" y="2513191"/>
            <a:ext cx="8805441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De Griekse cultuur bloeit vanaf 5</a:t>
            </a:r>
            <a:r>
              <a:rPr lang="nl-NL" baseline="30000" dirty="0"/>
              <a:t>e</a:t>
            </a:r>
            <a:r>
              <a:rPr lang="nl-NL" dirty="0"/>
              <a:t> eeuw v.C. Deze cultuur en de Grieks-Romeinse zijn </a:t>
            </a:r>
            <a:r>
              <a:rPr lang="nl-NL" dirty="0">
                <a:solidFill>
                  <a:srgbClr val="FF0000"/>
                </a:solidFill>
              </a:rPr>
              <a:t>klassiek</a:t>
            </a:r>
            <a:r>
              <a:rPr lang="nl-NL" dirty="0"/>
              <a:t>: zo goed dat het wordt nagedaan. Dat gold voor de gedachten en de </a:t>
            </a:r>
            <a:r>
              <a:rPr lang="nl-NL" dirty="0">
                <a:solidFill>
                  <a:srgbClr val="FF0000"/>
                </a:solidFill>
              </a:rPr>
              <a:t>vormentaal</a:t>
            </a:r>
            <a:r>
              <a:rPr lang="nl-NL" dirty="0"/>
              <a:t>: stijl, gebruikte vormen.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Het dak van het Parthenon (Athene) rustte op </a:t>
            </a:r>
            <a:r>
              <a:rPr lang="nl-NL" dirty="0">
                <a:solidFill>
                  <a:srgbClr val="FF0000"/>
                </a:solidFill>
              </a:rPr>
              <a:t>zuilen</a:t>
            </a:r>
            <a:r>
              <a:rPr lang="nl-NL" dirty="0"/>
              <a:t>: stenen palen. De Grieken maakten als eersten beelden van mensen in natuurlijke houding met levendige gezichten.</a:t>
            </a:r>
          </a:p>
        </p:txBody>
      </p:sp>
      <p:pic>
        <p:nvPicPr>
          <p:cNvPr id="8" name="Afbeelding 7" descr="Afbeelding met rots, natuur, vallei, berg&#10;&#10;Beschrijving is gegenereerd met zeer hoge betrouwbaarheid">
            <a:extLst>
              <a:ext uri="{FF2B5EF4-FFF2-40B4-BE49-F238E27FC236}">
                <a16:creationId xmlns:a16="http://schemas.microsoft.com/office/drawing/2014/main" id="{069FED05-969B-41D0-AAC4-4BAD49ACC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7939" y="2513191"/>
            <a:ext cx="7969552" cy="5196148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92C02847-73E6-4AE2-8EEE-126B399ED9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/>
          <a:lstStyle/>
          <a:p>
            <a:pPr lvl="0"/>
            <a:r>
              <a:rPr lang="nl-NL" dirty="0"/>
              <a:t>De cultuur van de Griekse stadstaten 2/3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05440" cy="752769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l-NL" dirty="0"/>
              <a:t>De </a:t>
            </a:r>
            <a:r>
              <a:rPr lang="nl-NL" dirty="0">
                <a:solidFill>
                  <a:srgbClr val="FF0000"/>
                </a:solidFill>
              </a:rPr>
              <a:t>antieke</a:t>
            </a:r>
            <a:r>
              <a:rPr lang="nl-NL" dirty="0"/>
              <a:t> Grieken voelden zich met elkaar verbonden tegenover </a:t>
            </a:r>
            <a:r>
              <a:rPr lang="nl-NL" dirty="0">
                <a:solidFill>
                  <a:srgbClr val="FF0000"/>
                </a:solidFill>
              </a:rPr>
              <a:t>barbaren</a:t>
            </a:r>
            <a:r>
              <a:rPr lang="nl-NL" dirty="0"/>
              <a:t>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Griekse stadstaten voerden vaak onderling oorlog tot ze in 338 v.C. in één rijk kwamen. </a:t>
            </a:r>
            <a:br>
              <a:rPr lang="nl-NL" dirty="0"/>
            </a:br>
            <a:r>
              <a:rPr lang="nl-NL" dirty="0"/>
              <a:t>Ze werden toen onderworpen door het koninkrijk Macedonië.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Alexander de Grote verspreidde de Griekse cultuur over een groot gebied. Na zijn dood heerste een Griekse elite over de </a:t>
            </a:r>
            <a:r>
              <a:rPr lang="nl-NL" dirty="0">
                <a:solidFill>
                  <a:srgbClr val="FF0000"/>
                </a:solidFill>
              </a:rPr>
              <a:t>inheemse</a:t>
            </a:r>
            <a:r>
              <a:rPr lang="nl-NL" dirty="0"/>
              <a:t> bevolking in West-Azië en Egypte.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dirty="0"/>
              <a:t>De vormentaal van de Grieks-Romeinse cultuur is een </a:t>
            </a:r>
            <a:r>
              <a:rPr lang="nl-NL" b="1" dirty="0"/>
              <a:t>kenmerkend aspect </a:t>
            </a:r>
            <a:r>
              <a:rPr lang="nl-NL" dirty="0"/>
              <a:t>van de tijd van de Grieken en Romeinen.</a:t>
            </a:r>
          </a:p>
        </p:txBody>
      </p:sp>
      <p:sp>
        <p:nvSpPr>
          <p:cNvPr id="7" name="Tijdelijke aanduiding voor tekst 4">
            <a:extLst>
              <a:ext uri="{FF2B5EF4-FFF2-40B4-BE49-F238E27FC236}">
                <a16:creationId xmlns:a16="http://schemas.microsoft.com/office/drawing/2014/main" id="{71E7DC6C-D33E-49CD-B5E9-4E450DD2247C}"/>
              </a:ext>
            </a:extLst>
          </p:cNvPr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antiek: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uit de oudheid</a:t>
            </a: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barbaar: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onbeschaafde vreemdeling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inheems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: autochtoon, oorspronkelijk</a:t>
            </a: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F78B6A4-E649-4F86-A60D-4714E595CB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/>
          <a:lstStyle/>
          <a:p>
            <a:pPr lvl="0"/>
            <a:r>
              <a:rPr lang="nl-NL" dirty="0"/>
              <a:t>De cultuur van de Griekse stadstaten 3/3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Burgerschap en politiek 1/2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9016742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De </a:t>
            </a:r>
            <a:r>
              <a:rPr lang="nl-NL" dirty="0">
                <a:solidFill>
                  <a:srgbClr val="FF0000"/>
                </a:solidFill>
              </a:rPr>
              <a:t>politiek</a:t>
            </a:r>
            <a:r>
              <a:rPr lang="nl-NL" dirty="0"/>
              <a:t> van de Griekse stadstaten ontwikkelde zich:</a:t>
            </a:r>
            <a:br>
              <a:rPr lang="nl-NL" dirty="0"/>
            </a:br>
            <a:endParaRPr lang="nl-NL" dirty="0"/>
          </a:p>
          <a:p>
            <a:r>
              <a:rPr lang="nl-NL" dirty="0"/>
              <a:t>het bestond in het begin uit een erfelijke koning, een </a:t>
            </a:r>
            <a:r>
              <a:rPr lang="nl-NL" dirty="0">
                <a:solidFill>
                  <a:srgbClr val="FF0000"/>
                </a:solidFill>
              </a:rPr>
              <a:t>monarchie</a:t>
            </a:r>
          </a:p>
          <a:p>
            <a:r>
              <a:rPr lang="nl-NL" dirty="0"/>
              <a:t>of uit </a:t>
            </a:r>
            <a:r>
              <a:rPr lang="nl-NL" dirty="0">
                <a:solidFill>
                  <a:srgbClr val="FF0000"/>
                </a:solidFill>
              </a:rPr>
              <a:t>edelen</a:t>
            </a:r>
            <a:r>
              <a:rPr lang="nl-NL" dirty="0">
                <a:solidFill>
                  <a:schemeClr val="tx1"/>
                </a:solidFill>
              </a:rPr>
              <a:t> uit </a:t>
            </a:r>
            <a:r>
              <a:rPr lang="nl-NL" dirty="0">
                <a:solidFill>
                  <a:srgbClr val="FF0000"/>
                </a:solidFill>
              </a:rPr>
              <a:t>adellijke </a:t>
            </a:r>
            <a:r>
              <a:rPr lang="nl-NL" dirty="0">
                <a:solidFill>
                  <a:schemeClr val="tx1"/>
                </a:solidFill>
              </a:rPr>
              <a:t>families</a:t>
            </a:r>
            <a:r>
              <a:rPr lang="nl-NL" dirty="0"/>
              <a:t>, deze bestuursvorm heet </a:t>
            </a:r>
            <a:r>
              <a:rPr lang="nl-NL" dirty="0">
                <a:solidFill>
                  <a:srgbClr val="FF0000"/>
                </a:solidFill>
              </a:rPr>
              <a:t>aristocratie</a:t>
            </a:r>
          </a:p>
          <a:p>
            <a:r>
              <a:rPr lang="nl-NL" dirty="0"/>
              <a:t>later maakten naast de edelen ook rijke handelaren deel uit van het bestuur, een </a:t>
            </a:r>
            <a:r>
              <a:rPr lang="nl-NL" dirty="0">
                <a:solidFill>
                  <a:srgbClr val="FF0000"/>
                </a:solidFill>
              </a:rPr>
              <a:t>oligarchie</a:t>
            </a:r>
            <a:r>
              <a:rPr lang="nl-NL" dirty="0">
                <a:solidFill>
                  <a:schemeClr val="tx1"/>
                </a:solidFill>
              </a:rPr>
              <a:t>: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regering van een kleine groep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soms veroverde één edelman op onwettige manier alle macht, er ontstond een </a:t>
            </a:r>
            <a:r>
              <a:rPr lang="nl-NL" dirty="0">
                <a:solidFill>
                  <a:srgbClr val="FF0000"/>
                </a:solidFill>
              </a:rPr>
              <a:t>tirannie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8F5E5B-E4D8-4F91-850D-F889585A6A62}"/>
              </a:ext>
            </a:extLst>
          </p:cNvPr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politiek: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betreft het bestuur</a:t>
            </a: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monarchie: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staat met één vorst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adel (edelen):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groep aanzienlijke personen met voorrechten in de samenleving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aristocratie: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regering van een groep aanzienlijke mensen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tirannie: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regering van een tiran, alleenheerser die met geweld de macht heeft gegrepen</a:t>
            </a: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815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8805440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In Athene werd in 507 v.C. de laatste tiran de stad uit gejaagd. Het werd een </a:t>
            </a:r>
            <a:r>
              <a:rPr lang="nl-NL" dirty="0">
                <a:solidFill>
                  <a:srgbClr val="FF0000"/>
                </a:solidFill>
              </a:rPr>
              <a:t>democratie</a:t>
            </a:r>
            <a:r>
              <a:rPr lang="nl-NL" dirty="0">
                <a:solidFill>
                  <a:schemeClr val="tx1"/>
                </a:solidFill>
              </a:rPr>
              <a:t>, zelfs een</a:t>
            </a:r>
            <a:r>
              <a:rPr lang="nl-NL" dirty="0">
                <a:solidFill>
                  <a:srgbClr val="FF0000"/>
                </a:solidFill>
              </a:rPr>
              <a:t> directe democratie</a:t>
            </a:r>
            <a:r>
              <a:rPr lang="nl-NL" dirty="0">
                <a:solidFill>
                  <a:schemeClr val="tx1"/>
                </a:solidFill>
              </a:rPr>
              <a:t>:</a:t>
            </a:r>
            <a:br>
              <a:rPr lang="nl-NL" dirty="0"/>
            </a:br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burgers</a:t>
            </a:r>
            <a:r>
              <a:rPr lang="nl-NL" dirty="0"/>
              <a:t> kozen geen </a:t>
            </a:r>
            <a:r>
              <a:rPr lang="nl-NL" dirty="0" err="1"/>
              <a:t>volksvertegenwoordi-gers</a:t>
            </a:r>
            <a:r>
              <a:rPr lang="nl-NL" dirty="0"/>
              <a:t>, maar mochten zelf stemmen en spreken in de volksvergadering</a:t>
            </a:r>
          </a:p>
          <a:p>
            <a:r>
              <a:rPr lang="nl-NL" dirty="0"/>
              <a:t>alleen </a:t>
            </a:r>
            <a:r>
              <a:rPr lang="nl-NL" dirty="0">
                <a:solidFill>
                  <a:srgbClr val="FF0000"/>
                </a:solidFill>
              </a:rPr>
              <a:t>autochtone</a:t>
            </a:r>
            <a:r>
              <a:rPr lang="nl-NL" dirty="0"/>
              <a:t> vrije mannen hadden het burgerschap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Denkers als Plato en Aristoteles noemden ook nadelen van de democratie.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8F5E5B-E4D8-4F91-850D-F889585A6A62}"/>
              </a:ext>
            </a:extLst>
          </p:cNvPr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democratie: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(volksregering) bestuur waarbij het volk beslist</a:t>
            </a: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marL="502599" lvl="0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directe democratie: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democratie waarin alle burgers over politieke besluiten beslissen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burger: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inwoner met bepaalde rechten</a:t>
            </a: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autochtoon: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oorspronkelijk bewoner</a:t>
            </a: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5DA6269-B1EF-4AE4-AC13-16CA282BA0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6610" y="1246702"/>
            <a:ext cx="17602958" cy="831134"/>
          </a:xfrm>
        </p:spPr>
        <p:txBody>
          <a:bodyPr/>
          <a:lstStyle/>
          <a:p>
            <a:pPr lvl="0"/>
            <a:r>
              <a:rPr lang="nl-NL" dirty="0"/>
              <a:t>Burgerschap en politiek 2/2</a:t>
            </a:r>
          </a:p>
        </p:txBody>
      </p:sp>
    </p:spTree>
    <p:extLst>
      <p:ext uri="{BB962C8B-B14F-4D97-AF65-F5344CB8AC3E}">
        <p14:creationId xmlns:p14="http://schemas.microsoft.com/office/powerpoint/2010/main" val="1187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dirty="0"/>
              <a:t>Wetenschappelijk denken</a:t>
            </a:r>
          </a:p>
        </p:txBody>
      </p:sp>
      <p:sp>
        <p:nvSpPr>
          <p:cNvPr id="3" name="Tijdelijke aanduiding voor tekst 2"/>
          <p:cNvSpPr txBox="1">
            <a:spLocks noGrp="1"/>
          </p:cNvSpPr>
          <p:nvPr>
            <p:ph type="body" idx="4294967295"/>
          </p:nvPr>
        </p:nvSpPr>
        <p:spPr>
          <a:xfrm>
            <a:off x="1246610" y="2513191"/>
            <a:ext cx="9016742" cy="752769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l-NL" dirty="0"/>
              <a:t>Grieken geloofden dat hun goden menselijke eigenschappen hadden. Griekse </a:t>
            </a:r>
            <a:r>
              <a:rPr lang="nl-NL" dirty="0">
                <a:solidFill>
                  <a:srgbClr val="FF0000"/>
                </a:solidFill>
              </a:rPr>
              <a:t>filosofen</a:t>
            </a:r>
            <a:r>
              <a:rPr lang="nl-NL" dirty="0"/>
              <a:t> kregen misschien het idee dat goden door mensen verzonnen waren. </a:t>
            </a:r>
          </a:p>
          <a:p>
            <a:pPr marL="0" lv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nl-NL" dirty="0">
                <a:solidFill>
                  <a:schemeClr val="tx1"/>
                </a:solidFill>
              </a:rPr>
              <a:t>De Grieken maakten </a:t>
            </a:r>
            <a:r>
              <a:rPr lang="nl-NL" dirty="0">
                <a:solidFill>
                  <a:srgbClr val="FF0000"/>
                </a:solidFill>
              </a:rPr>
              <a:t>wetenschap</a:t>
            </a:r>
            <a:r>
              <a:rPr lang="nl-NL" dirty="0">
                <a:solidFill>
                  <a:schemeClr val="tx1"/>
                </a:solidFill>
              </a:rPr>
              <a:t> los van de praktijk. Ze gingen nadenken over abstracte begrippen en zochten naar wetmatigheden.</a:t>
            </a:r>
          </a:p>
          <a:p>
            <a:pPr marL="0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De ontwikkeling van wetenschappelijk denken en het denken over burgerschap en politiek in de Griekse stadstaat is een </a:t>
            </a:r>
            <a:r>
              <a:rPr lang="nl-NL" b="1" dirty="0">
                <a:solidFill>
                  <a:schemeClr val="tx1"/>
                </a:solidFill>
              </a:rPr>
              <a:t>kenmerkend aspect </a:t>
            </a:r>
            <a:r>
              <a:rPr lang="nl-NL" dirty="0">
                <a:solidFill>
                  <a:schemeClr val="tx1"/>
                </a:solidFill>
              </a:rPr>
              <a:t>van de tijd van de Grieken en Romeinen.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18F5E5B-E4D8-4F91-850D-F889585A6A62}"/>
              </a:ext>
            </a:extLst>
          </p:cNvPr>
          <p:cNvSpPr txBox="1"/>
          <p:nvPr/>
        </p:nvSpPr>
        <p:spPr>
          <a:xfrm>
            <a:off x="11330321" y="2534954"/>
            <a:ext cx="7527167" cy="7527697"/>
          </a:xfrm>
          <a:prstGeom prst="rect">
            <a:avLst/>
          </a:prstGeom>
          <a:solidFill>
            <a:srgbClr val="8B4FA8"/>
          </a:solidFill>
          <a:ln cap="flat">
            <a:noFill/>
          </a:ln>
        </p:spPr>
        <p:txBody>
          <a:bodyPr vert="horz" wrap="square" lIns="381003" tIns="381003" rIns="381003" bIns="381003" anchor="t" anchorCtr="0" compatLnSpc="1">
            <a:noAutofit/>
          </a:bodyPr>
          <a:lstStyle/>
          <a:p>
            <a:pPr marL="536575" lvl="0" indent="-53657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i="0" u="none" strike="noStrike" kern="0" cap="none" spc="0" baseline="0" dirty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</a:rPr>
              <a:t>filosofie: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1 bij de Grieken: alle wetenschappen, 2 tegenwoordig: wijsbegeerte</a:t>
            </a:r>
          </a:p>
          <a:p>
            <a:pPr lvl="0" indent="635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kern="0" dirty="0">
              <a:solidFill>
                <a:srgbClr val="FFFFFF"/>
              </a:solidFill>
              <a:latin typeface="Arial"/>
              <a:ea typeface="Arial"/>
              <a:cs typeface="Arial"/>
            </a:endParaRPr>
          </a:p>
          <a:p>
            <a:pPr marL="502599" indent="-50259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3300" b="1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wetenschap: </a:t>
            </a:r>
            <a:r>
              <a:rPr lang="nl-NL" sz="3300" kern="0" dirty="0">
                <a:solidFill>
                  <a:srgbClr val="FFFFFF"/>
                </a:solidFill>
                <a:latin typeface="Arial"/>
                <a:ea typeface="Arial"/>
                <a:cs typeface="Arial"/>
              </a:rPr>
              <a:t>systematisch onderzoek en de kennis die daardoor ontstaat</a:t>
            </a: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  <a:p>
            <a:pPr marL="502599" marR="0" lvl="0" indent="-5025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3300" b="0" i="0" u="none" strike="noStrike" kern="0" cap="none" spc="0" baseline="0" dirty="0">
              <a:solidFill>
                <a:srgbClr val="FFFFFF"/>
              </a:solidFill>
              <a:uFillTx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04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algn="ctr"/>
            <a:r>
              <a:rPr lang="nl-NL" b="1" dirty="0"/>
              <a:t>Een </a:t>
            </a:r>
            <a:r>
              <a:rPr lang="nl-NL" b="1" dirty="0" err="1"/>
              <a:t>kleroterion</a:t>
            </a:r>
            <a:r>
              <a:rPr lang="nl-NL" b="1" dirty="0"/>
              <a:t>, een apparaat waarmee via loting werd</a:t>
            </a:r>
            <a:br>
              <a:rPr lang="nl-NL" b="1" dirty="0"/>
            </a:br>
            <a:r>
              <a:rPr lang="nl-NL" b="1" dirty="0"/>
              <a:t>bepaald welke Atheense burgers mochten deelnemen aan de</a:t>
            </a:r>
            <a:br>
              <a:rPr lang="nl-NL" b="1" dirty="0"/>
            </a:br>
            <a:r>
              <a:rPr lang="nl-NL" b="1" dirty="0"/>
              <a:t>juryrechtbanken.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0D17F62-F897-49A6-9266-ED13A3ED6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78" y="3706586"/>
            <a:ext cx="8107221" cy="63560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 sectie content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 sectie start en eindslide + inhoud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Noordhoff_Basis</Template>
  <TotalTime>479</TotalTime>
  <Words>677</Words>
  <Application>Microsoft Office PowerPoint</Application>
  <PresentationFormat>Aangepast</PresentationFormat>
  <Paragraphs>83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.AppleSystemUIFont</vt:lpstr>
      <vt:lpstr>Arial</vt:lpstr>
      <vt:lpstr>Calibri</vt:lpstr>
      <vt:lpstr>3 sectie content</vt:lpstr>
      <vt:lpstr>1 sectie start en eindslide + inhoud</vt:lpstr>
      <vt:lpstr>Havo  Paragraaf 2.1  Wetenschap en politiek in de Griekse stadstaat</vt:lpstr>
      <vt:lpstr>In deze presentatie leer je:</vt:lpstr>
      <vt:lpstr>De cultuur van de Griekse stadstaten 1/3</vt:lpstr>
      <vt:lpstr>De cultuur van de Griekse stadstaten 2/3</vt:lpstr>
      <vt:lpstr>De cultuur van de Griekse stadstaten 3/3</vt:lpstr>
      <vt:lpstr>Burgerschap en politiek 1/2</vt:lpstr>
      <vt:lpstr>Burgerschap en politiek 2/2</vt:lpstr>
      <vt:lpstr>Wetenschappelijk denken</vt:lpstr>
      <vt:lpstr>Een kleroterion, een apparaat waarmee via loting werd bepaald welke Atheense burgers mochten deelnemen aan de juryrechtbanken.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 is mijn titel</dc:title>
  <dc:creator>Venhoven, Arthur</dc:creator>
  <cp:lastModifiedBy>Jankees den Otter</cp:lastModifiedBy>
  <cp:revision>49</cp:revision>
  <dcterms:created xsi:type="dcterms:W3CDTF">2018-10-10T07:56:58Z</dcterms:created>
  <dcterms:modified xsi:type="dcterms:W3CDTF">2021-10-21T08:11:19Z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2017-07-13T00:00:00Z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2017-07-17T00:00:00Z</vt:filetime>
  </property>
</Properties>
</file>